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8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2F10E2-E3DF-49D7-BE54-E411F5220E48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2887-8EC0-4989-9BC1-AD76B9F1644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 userDrawn="1"/>
        </p:nvPicPr>
        <p:blipFill>
          <a:blip r:embed="rId5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DD12-E857-4224-8A36-65A11563A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1"/>
            <a:ext cx="439248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453650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25669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00400"/>
            <a:ext cx="2441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2514600"/>
            <a:ext cx="2667000" cy="4114800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457200"/>
            <a:ext cx="364875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Конус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err="1" smtClean="0"/>
              <a:t>Назва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 </a:t>
            </a:r>
            <a:r>
              <a:rPr lang="ru-RU" b="1" dirty="0" err="1" smtClean="0"/>
              <a:t>пішла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грецького</a:t>
            </a:r>
            <a:r>
              <a:rPr lang="ru-RU" b="1" dirty="0" smtClean="0"/>
              <a:t> слова «</a:t>
            </a:r>
            <a:r>
              <a:rPr lang="ru-RU" b="1" dirty="0" err="1" smtClean="0"/>
              <a:t>конос</a:t>
            </a:r>
            <a:r>
              <a:rPr lang="ru-RU" b="1" dirty="0" smtClean="0"/>
              <a:t>», так греки </a:t>
            </a:r>
            <a:r>
              <a:rPr lang="ru-RU" b="1" dirty="0" err="1" smtClean="0"/>
              <a:t>називали</a:t>
            </a:r>
            <a:r>
              <a:rPr lang="ru-RU" b="1" dirty="0" smtClean="0"/>
              <a:t> </a:t>
            </a:r>
            <a:r>
              <a:rPr lang="ru-RU" b="1" dirty="0" err="1" smtClean="0"/>
              <a:t>ялинкову</a:t>
            </a:r>
            <a:r>
              <a:rPr lang="ru-RU" b="1" dirty="0" smtClean="0"/>
              <a:t> шишку. 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83880" flipH="1">
            <a:off x="911225" y="2286000"/>
            <a:ext cx="40322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3527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1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57274" t="25789" r="23399" b="37743"/>
          <a:stretch>
            <a:fillRect/>
          </a:stretch>
        </p:blipFill>
        <p:spPr bwMode="auto">
          <a:xfrm>
            <a:off x="4716016" y="836712"/>
            <a:ext cx="3990727" cy="560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Місце для вмісту 3"/>
          <p:cNvSpPr>
            <a:spLocks noGrp="1"/>
          </p:cNvSpPr>
          <p:nvPr>
            <p:ph idx="1"/>
          </p:nvPr>
        </p:nvSpPr>
        <p:spPr>
          <a:xfrm>
            <a:off x="1066800" y="762000"/>
            <a:ext cx="3124200" cy="5334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Конус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одержане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обертанням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прямокутного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трикутника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навколо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одного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катетів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700338" y="4764088"/>
            <a:ext cx="2232025" cy="568325"/>
          </a:xfrm>
          <a:prstGeom prst="ellipse">
            <a:avLst/>
          </a:prstGeom>
          <a:solidFill>
            <a:srgbClr val="FFFFFF"/>
          </a:solidFill>
          <a:ln w="44450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2000">
              <a:solidFill>
                <a:srgbClr val="FF7C80"/>
              </a:solidFill>
              <a:latin typeface="Comic Sans MS" pitchFamily="66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3851275" y="3213100"/>
            <a:ext cx="0" cy="3603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851275" y="1844675"/>
            <a:ext cx="0" cy="10795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2700338" y="2349500"/>
            <a:ext cx="1150937" cy="26638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 flipV="1">
            <a:off x="3851275" y="2349500"/>
            <a:ext cx="1081088" cy="26638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2987675" y="2420938"/>
            <a:ext cx="863600" cy="280828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3851275" y="2420938"/>
            <a:ext cx="936625" cy="280828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3851275" y="2420938"/>
            <a:ext cx="649288" cy="28797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987675" y="5084763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819400" y="5334000"/>
            <a:ext cx="376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B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463925" y="1870075"/>
            <a:ext cx="342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P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851275" y="4724400"/>
            <a:ext cx="4270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O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184525" y="4724400"/>
            <a:ext cx="344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Comic Sans MS" pitchFamily="66" charset="0"/>
              </a:rPr>
              <a:t>R</a:t>
            </a: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4611688" y="5181600"/>
            <a:ext cx="352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L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5" name="AutoShape 19"/>
          <p:cNvSpPr>
            <a:spLocks/>
          </p:cNvSpPr>
          <p:nvPr/>
        </p:nvSpPr>
        <p:spPr bwMode="auto">
          <a:xfrm>
            <a:off x="4572000" y="1946275"/>
            <a:ext cx="1944688" cy="508000"/>
          </a:xfrm>
          <a:prstGeom prst="callout2">
            <a:avLst>
              <a:gd name="adj1" fmla="val 22500"/>
              <a:gd name="adj2" fmla="val -3917"/>
              <a:gd name="adj3" fmla="val 22500"/>
              <a:gd name="adj4" fmla="val -20245"/>
              <a:gd name="adj5" fmla="val 22500"/>
              <a:gd name="adj6" fmla="val -3706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Вісь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конуса</a:t>
            </a:r>
          </a:p>
        </p:txBody>
      </p:sp>
      <p:sp>
        <p:nvSpPr>
          <p:cNvPr id="75796" name="AutoShape 20"/>
          <p:cNvSpPr>
            <a:spLocks/>
          </p:cNvSpPr>
          <p:nvPr/>
        </p:nvSpPr>
        <p:spPr bwMode="auto">
          <a:xfrm>
            <a:off x="1331913" y="2235200"/>
            <a:ext cx="1868487" cy="812800"/>
          </a:xfrm>
          <a:prstGeom prst="accentCallout1">
            <a:avLst>
              <a:gd name="adj1" fmla="val 14065"/>
              <a:gd name="adj2" fmla="val 104079"/>
              <a:gd name="adj3" fmla="val 14065"/>
              <a:gd name="adj4" fmla="val 134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Вершина</a:t>
            </a:r>
            <a:r>
              <a:rPr lang="ru-RU" b="1" i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конуса</a:t>
            </a:r>
          </a:p>
        </p:txBody>
      </p:sp>
      <p:sp>
        <p:nvSpPr>
          <p:cNvPr id="75797" name="AutoShape 21"/>
          <p:cNvSpPr>
            <a:spLocks/>
          </p:cNvSpPr>
          <p:nvPr/>
        </p:nvSpPr>
        <p:spPr bwMode="auto">
          <a:xfrm>
            <a:off x="4864100" y="3602038"/>
            <a:ext cx="2527300" cy="609600"/>
          </a:xfrm>
          <a:prstGeom prst="accentCallout1">
            <a:avLst>
              <a:gd name="adj1" fmla="val 18750"/>
              <a:gd name="adj2" fmla="val -3014"/>
              <a:gd name="adj3" fmla="val 66148"/>
              <a:gd name="adj4" fmla="val -1966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Твірна</a:t>
            </a:r>
          </a:p>
        </p:txBody>
      </p:sp>
      <p:sp>
        <p:nvSpPr>
          <p:cNvPr id="75799" name="AutoShape 23"/>
          <p:cNvSpPr>
            <a:spLocks/>
          </p:cNvSpPr>
          <p:nvPr/>
        </p:nvSpPr>
        <p:spPr bwMode="auto">
          <a:xfrm>
            <a:off x="6324600" y="5105400"/>
            <a:ext cx="1868488" cy="812800"/>
          </a:xfrm>
          <a:prstGeom prst="accentCallout1">
            <a:avLst>
              <a:gd name="adj1" fmla="val 14065"/>
              <a:gd name="adj2" fmla="val -4079"/>
              <a:gd name="adj3" fmla="val -22852"/>
              <a:gd name="adj4" fmla="val -14435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Основа конуса</a:t>
            </a:r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V="1">
            <a:off x="3048000" y="4953000"/>
            <a:ext cx="762000" cy="2286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3810000" y="3886200"/>
            <a:ext cx="0" cy="1066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5802" name="AutoShape 26"/>
          <p:cNvSpPr>
            <a:spLocks/>
          </p:cNvSpPr>
          <p:nvPr/>
        </p:nvSpPr>
        <p:spPr bwMode="auto">
          <a:xfrm>
            <a:off x="533400" y="3962400"/>
            <a:ext cx="1868488" cy="812800"/>
          </a:xfrm>
          <a:prstGeom prst="accentCallout1">
            <a:avLst>
              <a:gd name="adj1" fmla="val 14065"/>
              <a:gd name="adj2" fmla="val 104079"/>
              <a:gd name="adj3" fmla="val -6250"/>
              <a:gd name="adj4" fmla="val 17315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Висота</a:t>
            </a:r>
            <a:r>
              <a:rPr lang="ru-RU" b="1" i="1" dirty="0">
                <a:solidFill>
                  <a:srgbClr val="FF3300"/>
                </a:solidFill>
                <a:latin typeface="Comic Sans MS" pitchFamily="66" charset="0"/>
                <a:hlinkClick r:id="" action="ppaction://noaction"/>
              </a:rPr>
              <a:t>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конуса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5803" name="AutoShape 27"/>
          <p:cNvSpPr>
            <a:spLocks/>
          </p:cNvSpPr>
          <p:nvPr/>
        </p:nvSpPr>
        <p:spPr bwMode="auto">
          <a:xfrm>
            <a:off x="228600" y="5562600"/>
            <a:ext cx="2057400" cy="1117600"/>
          </a:xfrm>
          <a:prstGeom prst="accentCallout1">
            <a:avLst>
              <a:gd name="adj1" fmla="val 10227"/>
              <a:gd name="adj2" fmla="val 103704"/>
              <a:gd name="adj3" fmla="val -41051"/>
              <a:gd name="adj4" fmla="val 14953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Радіус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 </a:t>
            </a: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основи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 конуса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784913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Елементи конуса</a:t>
            </a:r>
            <a:endParaRPr lang="en-US" sz="8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/>
      <p:bldP spid="75791" grpId="0"/>
      <p:bldP spid="75792" grpId="0"/>
      <p:bldP spid="75793" grpId="0"/>
      <p:bldP spid="75794" grpId="0"/>
      <p:bldP spid="75795" grpId="0" animBg="1"/>
      <p:bldP spid="75795" grpId="1" animBg="1"/>
      <p:bldP spid="75796" grpId="0" animBg="1"/>
      <p:bldP spid="75796" grpId="1" animBg="1"/>
      <p:bldP spid="75797" grpId="0" animBg="1"/>
      <p:bldP spid="75797" grpId="1" animBg="1"/>
      <p:bldP spid="75799" grpId="0" animBg="1"/>
      <p:bldP spid="75799" grpId="1" animBg="1"/>
      <p:bldP spid="75800" grpId="0" animBg="1"/>
      <p:bldP spid="75801" grpId="0" animBg="1"/>
      <p:bldP spid="75802" grpId="0" animBg="1"/>
      <p:bldP spid="75802" grpId="1" animBg="1"/>
      <p:bldP spid="758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951538" y="2590800"/>
          <a:ext cx="3192462" cy="2971800"/>
        </p:xfrm>
        <a:graphic>
          <a:graphicData uri="http://schemas.openxmlformats.org/presentationml/2006/ole">
            <p:oleObj spid="_x0000_s2050" name="Формула" r:id="rId3" imgW="939600" imgH="876240" progId="Equation.3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980728"/>
            <a:ext cx="807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РОЗГОРТКА КОНУСА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http://oldskola1.narod.ru/Nikitin/335.gif"/>
          <p:cNvPicPr>
            <a:picLocks noChangeAspect="1" noChangeArrowheads="1"/>
          </p:cNvPicPr>
          <p:nvPr/>
        </p:nvPicPr>
        <p:blipFill>
          <a:blip r:embed="rId4" cstate="print"/>
          <a:srcRect b="12549"/>
          <a:stretch>
            <a:fillRect/>
          </a:stretch>
        </p:blipFill>
        <p:spPr bwMode="auto">
          <a:xfrm>
            <a:off x="827584" y="2276872"/>
            <a:ext cx="422443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176464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0"/>
            <a:ext cx="2373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2381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2346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70400"/>
            <a:ext cx="2971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27784" y="1052736"/>
            <a:ext cx="70104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СФЕРА , </a:t>
            </a:r>
            <a:r>
              <a:rPr lang="uk-UA" sz="7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куля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55879" t="32037" r="23013" b="38484"/>
          <a:stretch>
            <a:fillRect/>
          </a:stretch>
        </p:blipFill>
        <p:spPr bwMode="auto">
          <a:xfrm>
            <a:off x="0" y="1143000"/>
            <a:ext cx="5467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Місце для вмісту 3"/>
          <p:cNvSpPr>
            <a:spLocks noGrp="1"/>
          </p:cNvSpPr>
          <p:nvPr>
            <p:ph idx="1"/>
          </p:nvPr>
        </p:nvSpPr>
        <p:spPr>
          <a:xfrm>
            <a:off x="5436096" y="764704"/>
            <a:ext cx="3505200" cy="586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3300"/>
                </a:solidFill>
              </a:rPr>
              <a:t>Куля</a:t>
            </a:r>
            <a:r>
              <a:rPr lang="ru-RU" b="1" dirty="0" smtClean="0"/>
              <a:t>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тіло</a:t>
            </a:r>
            <a:r>
              <a:rPr lang="ru-RU" b="1" dirty="0" smtClean="0"/>
              <a:t>, </a:t>
            </a:r>
            <a:r>
              <a:rPr lang="ru-RU" b="1" dirty="0" err="1" smtClean="0"/>
              <a:t>утворене</a:t>
            </a:r>
            <a:r>
              <a:rPr lang="ru-RU" b="1" dirty="0" smtClean="0"/>
              <a:t> </a:t>
            </a:r>
            <a:r>
              <a:rPr lang="ru-RU" b="1" dirty="0" err="1" smtClean="0"/>
              <a:t>обертанням</a:t>
            </a:r>
            <a:r>
              <a:rPr lang="ru-RU" b="1" dirty="0" smtClean="0"/>
              <a:t> </a:t>
            </a:r>
            <a:r>
              <a:rPr lang="ru-RU" b="1" dirty="0" err="1" smtClean="0"/>
              <a:t>півкруга</a:t>
            </a:r>
            <a:r>
              <a:rPr lang="ru-RU" b="1" dirty="0" smtClean="0"/>
              <a:t> </a:t>
            </a:r>
            <a:r>
              <a:rPr lang="ru-RU" b="1" dirty="0" err="1" smtClean="0"/>
              <a:t>навколо</a:t>
            </a:r>
            <a:r>
              <a:rPr lang="ru-RU" b="1" dirty="0" smtClean="0"/>
              <a:t> </a:t>
            </a:r>
            <a:r>
              <a:rPr lang="ru-RU" b="1" dirty="0" err="1" smtClean="0"/>
              <a:t>осі</a:t>
            </a:r>
            <a:r>
              <a:rPr lang="ru-RU" b="1" dirty="0" smtClean="0"/>
              <a:t>, яка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діаметр</a:t>
            </a:r>
            <a:r>
              <a:rPr lang="ru-RU" b="1" dirty="0" smtClean="0"/>
              <a:t>.</a:t>
            </a:r>
            <a:endParaRPr lang="en-US" b="1" dirty="0" smtClean="0"/>
          </a:p>
          <a:p>
            <a:endParaRPr lang="ru-RU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/>
              <a:t>   </a:t>
            </a:r>
            <a:r>
              <a:rPr lang="ru-RU" b="1" dirty="0" err="1" smtClean="0"/>
              <a:t>Поверхня</a:t>
            </a:r>
            <a:r>
              <a:rPr lang="ru-RU" b="1" dirty="0" smtClean="0"/>
              <a:t> </a:t>
            </a:r>
            <a:r>
              <a:rPr lang="ru-RU" b="1" dirty="0" err="1" smtClean="0"/>
              <a:t>кулі</a:t>
            </a:r>
            <a:r>
              <a:rPr lang="ru-RU" b="1" dirty="0" smtClean="0"/>
              <a:t> </a:t>
            </a:r>
            <a:r>
              <a:rPr lang="ru-RU" b="1" dirty="0" err="1" smtClean="0"/>
              <a:t>називається</a:t>
            </a:r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FF3300"/>
                </a:solidFill>
              </a:rPr>
              <a:t>сферою</a:t>
            </a:r>
            <a:endParaRPr lang="uk-UA" sz="3600" b="1" dirty="0" smtClean="0"/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15363" name="Picture 7" descr="та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88384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1763688" y="692696"/>
          <a:ext cx="3451225" cy="2941638"/>
        </p:xfrm>
        <a:graphic>
          <a:graphicData uri="http://schemas.openxmlformats.org/presentationml/2006/ole">
            <p:oleObj spid="_x0000_s3074" name="Формула" r:id="rId4" imgW="774364" imgH="6601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25658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9gbu-130903073616-/95/9-g-bu-213-638.jpg?cb=1378193992"/>
          <p:cNvPicPr/>
          <p:nvPr/>
        </p:nvPicPr>
        <p:blipFill>
          <a:blip r:embed="rId2" cstate="print"/>
          <a:srcRect l="3333" t="57987" r="11330" b="4829"/>
          <a:stretch>
            <a:fillRect/>
          </a:stretch>
        </p:blipFill>
        <p:spPr bwMode="auto">
          <a:xfrm>
            <a:off x="0" y="908720"/>
            <a:ext cx="9144000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9gbu-130903073616-/95/9-g-bu-214-638.jpg?cb=1378193992"/>
          <p:cNvPicPr/>
          <p:nvPr/>
        </p:nvPicPr>
        <p:blipFill>
          <a:blip r:embed="rId2" cstate="print"/>
          <a:srcRect l="11607" t="13277" r="4456" b="46891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46449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24847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782" y="2420888"/>
            <a:ext cx="874221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Тіла обертання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667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1384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35814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86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0251" y="2438400"/>
            <a:ext cx="359906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Циліндр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14400" y="935038"/>
            <a:ext cx="7543800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/>
              <a:t>Для прокатки білизни в Древній Греції жінки застосовували скалку, яку по-грецьки називали «календер». Тому  всі витягнуті тіла  з округлим перерізом одержали  назву циліндра.</a:t>
            </a:r>
          </a:p>
          <a:p>
            <a:pPr eaLnBrk="0" hangingPunct="0"/>
            <a:endParaRPr lang="ru-RU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 l="53845" t="27264" r="21089" b="40305"/>
          <a:stretch>
            <a:fillRect/>
          </a:stretch>
        </p:blipFill>
        <p:spPr bwMode="auto">
          <a:xfrm>
            <a:off x="2123727" y="2475231"/>
            <a:ext cx="4968553" cy="412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6002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Циліндр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 тіло, одержане обертанням прямокутника навколо прямої, яка містить одну із його сторін.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57600" y="2514600"/>
            <a:ext cx="2743200" cy="3352800"/>
            <a:chOff x="2310" y="13455"/>
            <a:chExt cx="1980" cy="2085"/>
          </a:xfrm>
        </p:grpSpPr>
        <p:sp>
          <p:nvSpPr>
            <p:cNvPr id="6161" name="AutoShape 5"/>
            <p:cNvSpPr>
              <a:spLocks noChangeAspect="1" noChangeArrowheads="1"/>
            </p:cNvSpPr>
            <p:nvPr/>
          </p:nvSpPr>
          <p:spPr bwMode="auto">
            <a:xfrm>
              <a:off x="2700" y="13540"/>
              <a:ext cx="1140" cy="1880"/>
            </a:xfrm>
            <a:prstGeom prst="can">
              <a:avLst>
                <a:gd name="adj" fmla="val 412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2695" y="14939"/>
              <a:ext cx="1135" cy="293"/>
              <a:chOff x="4750" y="13919"/>
              <a:chExt cx="1180" cy="218"/>
            </a:xfrm>
          </p:grpSpPr>
          <p:sp>
            <p:nvSpPr>
              <p:cNvPr id="6172" name="Arc 7"/>
              <p:cNvSpPr>
                <a:spLocks noChangeAspect="1"/>
              </p:cNvSpPr>
              <p:nvPr/>
            </p:nvSpPr>
            <p:spPr bwMode="auto">
              <a:xfrm>
                <a:off x="5275" y="13919"/>
                <a:ext cx="655" cy="218"/>
              </a:xfrm>
              <a:custGeom>
                <a:avLst/>
                <a:gdLst>
                  <a:gd name="T0" fmla="*/ 0 w 21600"/>
                  <a:gd name="T1" fmla="*/ 0 h 21474"/>
                  <a:gd name="T2" fmla="*/ 0 w 21600"/>
                  <a:gd name="T3" fmla="*/ 0 h 21474"/>
                  <a:gd name="T4" fmla="*/ 0 w 21600"/>
                  <a:gd name="T5" fmla="*/ 0 h 214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74"/>
                  <a:gd name="T11" fmla="*/ 21600 w 21600"/>
                  <a:gd name="T12" fmla="*/ 21474 h 21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74" fill="none" extrusionOk="0">
                    <a:moveTo>
                      <a:pt x="2332" y="0"/>
                    </a:moveTo>
                    <a:cubicBezTo>
                      <a:pt x="13294" y="1191"/>
                      <a:pt x="21600" y="10447"/>
                      <a:pt x="21600" y="21474"/>
                    </a:cubicBezTo>
                  </a:path>
                  <a:path w="21600" h="21474" stroke="0" extrusionOk="0">
                    <a:moveTo>
                      <a:pt x="2332" y="0"/>
                    </a:moveTo>
                    <a:cubicBezTo>
                      <a:pt x="13294" y="1191"/>
                      <a:pt x="21600" y="10447"/>
                      <a:pt x="21600" y="21474"/>
                    </a:cubicBezTo>
                    <a:lnTo>
                      <a:pt x="0" y="21474"/>
                    </a:lnTo>
                    <a:lnTo>
                      <a:pt x="233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173" name="Arc 8"/>
              <p:cNvSpPr>
                <a:spLocks noChangeAspect="1"/>
              </p:cNvSpPr>
              <p:nvPr/>
            </p:nvSpPr>
            <p:spPr bwMode="auto">
              <a:xfrm flipH="1">
                <a:off x="4750" y="13919"/>
                <a:ext cx="655" cy="218"/>
              </a:xfrm>
              <a:custGeom>
                <a:avLst/>
                <a:gdLst>
                  <a:gd name="T0" fmla="*/ 0 w 21600"/>
                  <a:gd name="T1" fmla="*/ 0 h 21474"/>
                  <a:gd name="T2" fmla="*/ 0 w 21600"/>
                  <a:gd name="T3" fmla="*/ 0 h 21474"/>
                  <a:gd name="T4" fmla="*/ 0 w 21600"/>
                  <a:gd name="T5" fmla="*/ 0 h 214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74"/>
                  <a:gd name="T11" fmla="*/ 21600 w 21600"/>
                  <a:gd name="T12" fmla="*/ 21474 h 21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74" fill="none" extrusionOk="0">
                    <a:moveTo>
                      <a:pt x="2332" y="0"/>
                    </a:moveTo>
                    <a:cubicBezTo>
                      <a:pt x="13294" y="1191"/>
                      <a:pt x="21600" y="10447"/>
                      <a:pt x="21600" y="21474"/>
                    </a:cubicBezTo>
                  </a:path>
                  <a:path w="21600" h="21474" stroke="0" extrusionOk="0">
                    <a:moveTo>
                      <a:pt x="2332" y="0"/>
                    </a:moveTo>
                    <a:cubicBezTo>
                      <a:pt x="13294" y="1191"/>
                      <a:pt x="21600" y="10447"/>
                      <a:pt x="21600" y="21474"/>
                    </a:cubicBezTo>
                    <a:lnTo>
                      <a:pt x="0" y="21474"/>
                    </a:lnTo>
                    <a:lnTo>
                      <a:pt x="233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6163" name="Line 9"/>
            <p:cNvSpPr>
              <a:spLocks noChangeAspect="1" noChangeShapeType="1"/>
            </p:cNvSpPr>
            <p:nvPr/>
          </p:nvSpPr>
          <p:spPr bwMode="auto">
            <a:xfrm>
              <a:off x="2700" y="13770"/>
              <a:ext cx="11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64" name="Line 10"/>
            <p:cNvSpPr>
              <a:spLocks noChangeAspect="1" noChangeShapeType="1"/>
            </p:cNvSpPr>
            <p:nvPr/>
          </p:nvSpPr>
          <p:spPr bwMode="auto">
            <a:xfrm>
              <a:off x="3270" y="13785"/>
              <a:ext cx="0" cy="1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65" name="Text Box 11"/>
            <p:cNvSpPr txBox="1">
              <a:spLocks noChangeAspect="1" noChangeArrowheads="1"/>
            </p:cNvSpPr>
            <p:nvPr/>
          </p:nvSpPr>
          <p:spPr bwMode="auto">
            <a:xfrm>
              <a:off x="2310" y="13545"/>
              <a:ext cx="55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    </a:t>
              </a:r>
              <a:r>
                <a:rPr lang="ru-RU" sz="1600" b="1">
                  <a:solidFill>
                    <a:srgbClr val="FF3300"/>
                  </a:solidFill>
                  <a:latin typeface="Times New Roman" pitchFamily="18" charset="0"/>
                </a:rPr>
                <a:t>А</a:t>
              </a:r>
              <a:r>
                <a:rPr lang="ru-RU" sz="1600" b="1" baseline="-25000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  <a:endParaRPr lang="ru-RU" sz="1600" b="1">
                <a:solidFill>
                  <a:srgbClr val="FF3300"/>
                </a:solidFill>
              </a:endParaRPr>
            </a:p>
          </p:txBody>
        </p:sp>
        <p:sp>
          <p:nvSpPr>
            <p:cNvPr id="6166" name="Text Box 12"/>
            <p:cNvSpPr txBox="1">
              <a:spLocks noChangeAspect="1" noChangeArrowheads="1"/>
            </p:cNvSpPr>
            <p:nvPr/>
          </p:nvSpPr>
          <p:spPr bwMode="auto">
            <a:xfrm>
              <a:off x="3720" y="13560"/>
              <a:ext cx="55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   </a:t>
              </a:r>
              <a:r>
                <a:rPr lang="ru-RU" sz="1600" b="1">
                  <a:solidFill>
                    <a:srgbClr val="FF3300"/>
                  </a:solidFill>
                  <a:latin typeface="Times New Roman" pitchFamily="18" charset="0"/>
                </a:rPr>
                <a:t>В</a:t>
              </a:r>
              <a:r>
                <a:rPr lang="ru-RU" sz="1600" b="1" baseline="-25000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  <a:endParaRPr lang="ru-RU" sz="1600" b="1">
                <a:solidFill>
                  <a:srgbClr val="FF3300"/>
                </a:solidFill>
              </a:endParaRPr>
            </a:p>
          </p:txBody>
        </p:sp>
        <p:sp>
          <p:nvSpPr>
            <p:cNvPr id="6167" name="Text Box 13"/>
            <p:cNvSpPr txBox="1">
              <a:spLocks noChangeAspect="1" noChangeArrowheads="1"/>
            </p:cNvSpPr>
            <p:nvPr/>
          </p:nvSpPr>
          <p:spPr bwMode="auto">
            <a:xfrm>
              <a:off x="3000" y="13455"/>
              <a:ext cx="55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solidFill>
                    <a:srgbClr val="FF7C80"/>
                  </a:solidFill>
                  <a:latin typeface="Times New Roman" pitchFamily="18" charset="0"/>
                </a:rPr>
                <a:t>    </a:t>
              </a:r>
            </a:p>
            <a:p>
              <a:r>
                <a:rPr lang="ru-RU" sz="1200">
                  <a:solidFill>
                    <a:srgbClr val="FF7C80"/>
                  </a:solidFill>
                  <a:latin typeface="Times New Roman" pitchFamily="18" charset="0"/>
                </a:rPr>
                <a:t> </a:t>
              </a:r>
              <a:r>
                <a:rPr lang="ru-RU" sz="1600" b="1">
                  <a:solidFill>
                    <a:srgbClr val="FF3300"/>
                  </a:solidFill>
                  <a:latin typeface="Times New Roman" pitchFamily="18" charset="0"/>
                </a:rPr>
                <a:t>О</a:t>
              </a:r>
              <a:r>
                <a:rPr lang="ru-RU" sz="1600" b="1" baseline="-25000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  <a:endParaRPr lang="ru-RU" sz="1600" b="1">
                <a:solidFill>
                  <a:srgbClr val="FF3300"/>
                </a:solidFill>
              </a:endParaRPr>
            </a:p>
          </p:txBody>
        </p:sp>
        <p:sp>
          <p:nvSpPr>
            <p:cNvPr id="6168" name="Line 14"/>
            <p:cNvSpPr>
              <a:spLocks noChangeAspect="1" noChangeShapeType="1"/>
            </p:cNvSpPr>
            <p:nvPr/>
          </p:nvSpPr>
          <p:spPr bwMode="auto">
            <a:xfrm>
              <a:off x="2700" y="15195"/>
              <a:ext cx="11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69" name="Text Box 15"/>
            <p:cNvSpPr txBox="1">
              <a:spLocks noChangeAspect="1" noChangeArrowheads="1"/>
            </p:cNvSpPr>
            <p:nvPr/>
          </p:nvSpPr>
          <p:spPr bwMode="auto">
            <a:xfrm>
              <a:off x="3030" y="15105"/>
              <a:ext cx="55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О</a:t>
              </a:r>
              <a:endParaRPr lang="ru-RU" sz="1800"/>
            </a:p>
          </p:txBody>
        </p:sp>
        <p:sp>
          <p:nvSpPr>
            <p:cNvPr id="6170" name="Text Box 16"/>
            <p:cNvSpPr txBox="1">
              <a:spLocks noChangeAspect="1" noChangeArrowheads="1"/>
            </p:cNvSpPr>
            <p:nvPr/>
          </p:nvSpPr>
          <p:spPr bwMode="auto">
            <a:xfrm>
              <a:off x="2325" y="14925"/>
              <a:ext cx="55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FF3300"/>
                  </a:solidFill>
                  <a:latin typeface="Times New Roman" pitchFamily="18" charset="0"/>
                </a:rPr>
                <a:t>  А</a:t>
              </a:r>
              <a:endParaRPr lang="ru-RU" sz="1600" b="1">
                <a:solidFill>
                  <a:srgbClr val="FF3300"/>
                </a:solidFill>
              </a:endParaRPr>
            </a:p>
          </p:txBody>
        </p:sp>
        <p:sp>
          <p:nvSpPr>
            <p:cNvPr id="6171" name="Text Box 17"/>
            <p:cNvSpPr txBox="1">
              <a:spLocks noChangeAspect="1" noChangeArrowheads="1"/>
            </p:cNvSpPr>
            <p:nvPr/>
          </p:nvSpPr>
          <p:spPr bwMode="auto">
            <a:xfrm>
              <a:off x="3735" y="14940"/>
              <a:ext cx="55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   </a:t>
              </a:r>
              <a:r>
                <a:rPr lang="ru-RU" sz="1600" b="1">
                  <a:solidFill>
                    <a:srgbClr val="FF3300"/>
                  </a:solidFill>
                  <a:latin typeface="Times New Roman" pitchFamily="18" charset="0"/>
                </a:rPr>
                <a:t>В</a:t>
              </a:r>
              <a:endParaRPr lang="ru-RU" sz="1600" b="1">
                <a:solidFill>
                  <a:srgbClr val="FF3300"/>
                </a:solidFill>
              </a:endParaRPr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6400800" y="5410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1800"/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724400" y="5334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3657600" y="4114800"/>
            <a:ext cx="1295400" cy="76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495300" y="37338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hlinkClick r:id="rId2" action="ppaction://hlinksldjump"/>
              </a:rPr>
              <a:t>ВІСЬ ЦИЛІНДРА</a:t>
            </a:r>
            <a:endParaRPr lang="ru-RU" b="1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V="1">
            <a:off x="3810000" y="5638800"/>
            <a:ext cx="83820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609600" y="5943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hlinkClick r:id="rId3" action="ppaction://hlinksldjump"/>
              </a:rPr>
              <a:t>ОСНОВА </a:t>
            </a:r>
            <a:r>
              <a:rPr lang="ru-RU" sz="1800" b="1">
                <a:hlinkClick r:id="rId3" action="ppaction://hlinksldjump"/>
              </a:rPr>
              <a:t> </a:t>
            </a:r>
            <a:r>
              <a:rPr lang="ru-RU" b="1">
                <a:hlinkClick r:id="rId3" action="ppaction://hlinksldjump"/>
              </a:rPr>
              <a:t>ЦИЛІНДРА</a:t>
            </a:r>
            <a:endParaRPr lang="ru-RU" b="1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H="1">
            <a:off x="5791200" y="3962400"/>
            <a:ext cx="914400" cy="228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6705600" y="37338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твірна</a:t>
            </a:r>
            <a:r>
              <a:rPr lang="ru-RU" sz="320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 flipH="1">
            <a:off x="5334000" y="2133600"/>
            <a:ext cx="76200" cy="838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5486400" y="1600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hlinkClick r:id="rId4" action="ppaction://hlinksldjump"/>
              </a:rPr>
              <a:t>РАДІУС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95300" y="4433888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hlinkClick r:id="rId5" action="ppaction://hlinksldjump"/>
              </a:rPr>
              <a:t>ВИСОТА ЦИЛІНДРА </a:t>
            </a:r>
            <a:endParaRPr lang="ru-RU" b="1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 flipV="1">
            <a:off x="3733800" y="4419600"/>
            <a:ext cx="1219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3019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Елементи циліндра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4" grpId="0"/>
      <p:bldP spid="70675" grpId="0"/>
      <p:bldP spid="70676" grpId="0" animBg="1"/>
      <p:bldP spid="70678" grpId="0"/>
      <p:bldP spid="70679" grpId="0" animBg="1"/>
      <p:bldP spid="70680" grpId="0"/>
      <p:bldP spid="70682" grpId="0" animBg="1"/>
      <p:bldP spid="70683" grpId="0"/>
      <p:bldP spid="70684" grpId="0" animBg="1"/>
      <p:bldP spid="70685" grpId="0"/>
      <p:bldP spid="70687" grpId="0"/>
      <p:bldP spid="706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75252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862638" y="2286000"/>
          <a:ext cx="3281362" cy="2357438"/>
        </p:xfrm>
        <a:graphic>
          <a:graphicData uri="http://schemas.openxmlformats.org/presentationml/2006/ole">
            <p:oleObj spid="_x0000_s1026" name="Формула" r:id="rId3" imgW="1066680" imgH="749160" progId="Equation.3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836712"/>
            <a:ext cx="82173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РОЗГОРТКА ЦИЛІНДРА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b="13247"/>
          <a:stretch>
            <a:fillRect/>
          </a:stretch>
        </p:blipFill>
        <p:spPr bwMode="auto">
          <a:xfrm>
            <a:off x="0" y="1916832"/>
            <a:ext cx="54360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150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Циліндр – це тіло, одержане обертанням прямокутника навколо прямої, яка містить одну із його сторін.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Oksana</cp:lastModifiedBy>
  <cp:revision>7</cp:revision>
  <dcterms:created xsi:type="dcterms:W3CDTF">2012-01-25T17:13:35Z</dcterms:created>
  <dcterms:modified xsi:type="dcterms:W3CDTF">2015-11-06T16:28:00Z</dcterms:modified>
</cp:coreProperties>
</file>